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81" r:id="rId25"/>
    <p:sldId id="279" r:id="rId26"/>
    <p:sldId id="280" r:id="rId2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AppData\Local\Temp\Rar$DI06.632\Hijas%20e%20Hijo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AppData\Local\Temp\Rar$DI06.632\Hijas%20e%20Hij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AppData\Local\Temp\Rar$DI02.182\Edad%20de%20la%20Victim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AppData\Local\Temp\Rar$DI04.327\Edad%20Femicid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AppData\Local\Temp\Rar$DI01.445\Barrios%20CAB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AppData\Local\Temp\Rar$DI07.174\Lugar%20del%20Hecho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AppData\Local\Temp\Rar$DI08.906\Modalidad%20de%20Femicidio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oshiba\AppData\Local\Temp\Rar$DI04.796\Filmina%20Aparte%20de%20Estadistic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hiba\AppData\Local\Temp\Rar$DI06.632\Hijas%20e%20Hij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3"/>
          <c:dLbls>
            <c:dLbl>
              <c:idx val="0"/>
              <c:layout>
                <c:manualLayout>
                  <c:x val="-0.14226961213181691"/>
                  <c:y val="0.14768531686843117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Esposos- Parejas- Novios
34%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0415087003013433E-2"/>
                  <c:y val="-0.12408685698428661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>
                        <a:solidFill>
                          <a:schemeClr val="bg1"/>
                        </a:solidFill>
                      </a:rPr>
                      <a:t>EX </a:t>
                    </a:r>
                    <a:r>
                      <a:rPr lang="en-US" sz="1600" b="1" dirty="0" err="1">
                        <a:solidFill>
                          <a:schemeClr val="bg1"/>
                        </a:solidFill>
                      </a:rPr>
                      <a:t>esposos</a:t>
                    </a:r>
                    <a:r>
                      <a:rPr lang="en-US" sz="1600" b="1" dirty="0">
                        <a:solidFill>
                          <a:schemeClr val="bg1"/>
                        </a:solidFill>
                      </a:rPr>
                      <a:t>- </a:t>
                    </a:r>
                    <a:r>
                      <a:rPr lang="en-US" sz="1600" b="1" dirty="0" err="1">
                        <a:solidFill>
                          <a:schemeClr val="bg1"/>
                        </a:solidFill>
                      </a:rPr>
                      <a:t>Parejas</a:t>
                    </a:r>
                    <a:r>
                      <a:rPr lang="en-US" sz="1600" b="1" dirty="0">
                        <a:solidFill>
                          <a:schemeClr val="bg1"/>
                        </a:solidFill>
                      </a:rPr>
                      <a:t>- </a:t>
                    </a:r>
                    <a:r>
                      <a:rPr lang="en-US" sz="1600" b="1" dirty="0" err="1">
                        <a:solidFill>
                          <a:schemeClr val="bg1"/>
                        </a:solidFill>
                      </a:rPr>
                      <a:t>Novios</a:t>
                    </a:r>
                    <a:r>
                      <a:rPr lang="en-US" sz="1600" b="1" dirty="0">
                        <a:solidFill>
                          <a:schemeClr val="bg1"/>
                        </a:solidFill>
                      </a:rPr>
                      <a:t>
22%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934146252551765E-2"/>
                  <c:y val="-2.643171806167404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500364537766112E-2"/>
                  <c:y val="7.15293627944083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Sin </a:t>
                    </a:r>
                    <a:r>
                      <a:rPr lang="en-US" smtClean="0"/>
                      <a:t>Vínculo </a:t>
                    </a:r>
                    <a:r>
                      <a:rPr lang="en-US" dirty="0" err="1"/>
                      <a:t>Aparente</a:t>
                    </a:r>
                    <a:r>
                      <a:rPr lang="en-US" dirty="0"/>
                      <a:t>
20%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Hoja1!$A$1:$A$8</c:f>
              <c:strCache>
                <c:ptCount val="8"/>
                <c:pt idx="0">
                  <c:v>Esposos- Parejas- Novios</c:v>
                </c:pt>
                <c:pt idx="1">
                  <c:v>EX esposos- Parejas- Novios</c:v>
                </c:pt>
                <c:pt idx="2">
                  <c:v>Otros familiares</c:v>
                </c:pt>
                <c:pt idx="3">
                  <c:v>Padres/ Padrastros</c:v>
                </c:pt>
                <c:pt idx="4">
                  <c:v>Vecinos/ Conocidos</c:v>
                </c:pt>
                <c:pt idx="5">
                  <c:v>Hijos</c:v>
                </c:pt>
                <c:pt idx="6">
                  <c:v>Prostituyentes </c:v>
                </c:pt>
                <c:pt idx="7">
                  <c:v>Sin Vinculo Aparente</c:v>
                </c:pt>
              </c:strCache>
            </c:strRef>
          </c:cat>
          <c:val>
            <c:numRef>
              <c:f>Hoja1!$B$1:$B$8</c:f>
              <c:numCache>
                <c:formatCode>General</c:formatCode>
                <c:ptCount val="8"/>
                <c:pt idx="0">
                  <c:v>95</c:v>
                </c:pt>
                <c:pt idx="1">
                  <c:v>61</c:v>
                </c:pt>
                <c:pt idx="2">
                  <c:v>19</c:v>
                </c:pt>
                <c:pt idx="3">
                  <c:v>10</c:v>
                </c:pt>
                <c:pt idx="4">
                  <c:v>21</c:v>
                </c:pt>
                <c:pt idx="5">
                  <c:v>12</c:v>
                </c:pt>
                <c:pt idx="6">
                  <c:v>4</c:v>
                </c:pt>
                <c:pt idx="7">
                  <c:v>55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Hoja1!$A$5:$A$8</c:f>
              <c:strCache>
                <c:ptCount val="4"/>
                <c:pt idx="0">
                  <c:v>Hijas Adultas</c:v>
                </c:pt>
                <c:pt idx="1">
                  <c:v>Hijos Adultos</c:v>
                </c:pt>
                <c:pt idx="2">
                  <c:v>Adultas/Adultos sin Registro de Sexo</c:v>
                </c:pt>
                <c:pt idx="3">
                  <c:v>Total Hijas/os Adultxs</c:v>
                </c:pt>
              </c:strCache>
            </c:strRef>
          </c:cat>
          <c:val>
            <c:numRef>
              <c:f>Hoja1!$B$5:$B$8</c:f>
              <c:numCache>
                <c:formatCode>General</c:formatCode>
                <c:ptCount val="4"/>
                <c:pt idx="0">
                  <c:v>40</c:v>
                </c:pt>
                <c:pt idx="1">
                  <c:v>28</c:v>
                </c:pt>
                <c:pt idx="2">
                  <c:v>11</c:v>
                </c:pt>
                <c:pt idx="3">
                  <c:v>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61039624"/>
        <c:axId val="261037272"/>
      </c:barChart>
      <c:catAx>
        <c:axId val="261039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1037272"/>
        <c:crosses val="autoZero"/>
        <c:auto val="1"/>
        <c:lblAlgn val="ctr"/>
        <c:lblOffset val="100"/>
        <c:noMultiLvlLbl val="0"/>
      </c:catAx>
      <c:valAx>
        <c:axId val="2610372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61039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Hoja1!$A$9:$A$11</c:f>
              <c:strCache>
                <c:ptCount val="3"/>
                <c:pt idx="0">
                  <c:v>Sin Registro de Sexo y Edad</c:v>
                </c:pt>
                <c:pt idx="1">
                  <c:v>Hijas sin Registro de edad</c:v>
                </c:pt>
                <c:pt idx="2">
                  <c:v>Hijos sin Registro de edad</c:v>
                </c:pt>
              </c:strCache>
            </c:strRef>
          </c:cat>
          <c:val>
            <c:numRef>
              <c:f>Hoja1!$B$9:$B$11</c:f>
              <c:numCache>
                <c:formatCode>General</c:formatCode>
                <c:ptCount val="3"/>
                <c:pt idx="0">
                  <c:v>40</c:v>
                </c:pt>
                <c:pt idx="1">
                  <c:v>3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261040016"/>
        <c:axId val="261038448"/>
      </c:barChart>
      <c:catAx>
        <c:axId val="2610400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1038448"/>
        <c:crosses val="autoZero"/>
        <c:auto val="1"/>
        <c:lblAlgn val="ctr"/>
        <c:lblOffset val="100"/>
        <c:noMultiLvlLbl val="0"/>
      </c:catAx>
      <c:valAx>
        <c:axId val="2610384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6104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Hoja1!$A$1:$A$9</c:f>
              <c:strCache>
                <c:ptCount val="9"/>
                <c:pt idx="0">
                  <c:v>0 a 1 año</c:v>
                </c:pt>
                <c:pt idx="1">
                  <c:v>2 a 12 años</c:v>
                </c:pt>
                <c:pt idx="2">
                  <c:v>13 a 18 años</c:v>
                </c:pt>
                <c:pt idx="3">
                  <c:v>19 a 30 años</c:v>
                </c:pt>
                <c:pt idx="4">
                  <c:v>31 a 50 años</c:v>
                </c:pt>
                <c:pt idx="5">
                  <c:v>51 a 65 años</c:v>
                </c:pt>
                <c:pt idx="6">
                  <c:v>66  o más </c:v>
                </c:pt>
                <c:pt idx="7">
                  <c:v>Sin edad registrada</c:v>
                </c:pt>
                <c:pt idx="8">
                  <c:v>Total</c:v>
                </c:pt>
              </c:strCache>
            </c:strRef>
          </c:cat>
          <c:val>
            <c:numRef>
              <c:f>Hoja1!$B$1:$B$9</c:f>
              <c:numCache>
                <c:formatCode>General</c:formatCode>
                <c:ptCount val="9"/>
                <c:pt idx="0">
                  <c:v>7</c:v>
                </c:pt>
                <c:pt idx="1">
                  <c:v>10</c:v>
                </c:pt>
                <c:pt idx="2">
                  <c:v>23</c:v>
                </c:pt>
                <c:pt idx="3">
                  <c:v>82</c:v>
                </c:pt>
                <c:pt idx="4">
                  <c:v>92</c:v>
                </c:pt>
                <c:pt idx="5">
                  <c:v>33</c:v>
                </c:pt>
                <c:pt idx="6">
                  <c:v>25</c:v>
                </c:pt>
                <c:pt idx="7">
                  <c:v>5</c:v>
                </c:pt>
                <c:pt idx="8">
                  <c:v>277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9617328"/>
        <c:axId val="259617720"/>
      </c:barChart>
      <c:catAx>
        <c:axId val="259617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59617720"/>
        <c:crosses val="autoZero"/>
        <c:auto val="1"/>
        <c:lblAlgn val="ctr"/>
        <c:lblOffset val="100"/>
        <c:noMultiLvlLbl val="0"/>
      </c:catAx>
      <c:valAx>
        <c:axId val="259617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59617328"/>
        <c:crosses val="autoZero"/>
        <c:crossBetween val="between"/>
      </c:valAx>
    </c:plotArea>
    <c:plotVisOnly val="1"/>
    <c:dispBlanksAs val="gap"/>
    <c:showDLblsOverMax val="0"/>
  </c:chart>
  <c:spPr>
    <a:ln w="3175"/>
  </c:spPr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Hoja1!$A$1:$A$7</c:f>
              <c:strCache>
                <c:ptCount val="7"/>
                <c:pt idx="0">
                  <c:v>13 a 18 años</c:v>
                </c:pt>
                <c:pt idx="1">
                  <c:v>19 a 30 años</c:v>
                </c:pt>
                <c:pt idx="2">
                  <c:v>31 a 50 años</c:v>
                </c:pt>
                <c:pt idx="3">
                  <c:v>51 a 65 años</c:v>
                </c:pt>
                <c:pt idx="4">
                  <c:v>66 a 90 años</c:v>
                </c:pt>
                <c:pt idx="5">
                  <c:v>Sin edad registrada</c:v>
                </c:pt>
                <c:pt idx="6">
                  <c:v>Total</c:v>
                </c:pt>
              </c:strCache>
            </c:strRef>
          </c:cat>
          <c:val>
            <c:numRef>
              <c:f>Hoja1!$B$1:$B$7</c:f>
              <c:numCache>
                <c:formatCode>General</c:formatCode>
                <c:ptCount val="7"/>
                <c:pt idx="0">
                  <c:v>11</c:v>
                </c:pt>
                <c:pt idx="1">
                  <c:v>72</c:v>
                </c:pt>
                <c:pt idx="2">
                  <c:v>96</c:v>
                </c:pt>
                <c:pt idx="3">
                  <c:v>24</c:v>
                </c:pt>
                <c:pt idx="4">
                  <c:v>13</c:v>
                </c:pt>
                <c:pt idx="5">
                  <c:v>61</c:v>
                </c:pt>
                <c:pt idx="6">
                  <c:v>277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59616152"/>
        <c:axId val="259616544"/>
      </c:barChart>
      <c:catAx>
        <c:axId val="259616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59616544"/>
        <c:crosses val="autoZero"/>
        <c:auto val="1"/>
        <c:lblAlgn val="ctr"/>
        <c:lblOffset val="100"/>
        <c:noMultiLvlLbl val="0"/>
      </c:catAx>
      <c:valAx>
        <c:axId val="2596165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59616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Hoja1!$A$1:$A$15</c:f>
              <c:strCache>
                <c:ptCount val="15"/>
                <c:pt idx="0">
                  <c:v>La Plata</c:v>
                </c:pt>
                <c:pt idx="1">
                  <c:v>Quilmes</c:v>
                </c:pt>
                <c:pt idx="2">
                  <c:v>Merlo</c:v>
                </c:pt>
                <c:pt idx="3">
                  <c:v>General Pueyrredon</c:v>
                </c:pt>
                <c:pt idx="4">
                  <c:v>Jose C Paz</c:v>
                </c:pt>
                <c:pt idx="5">
                  <c:v>Moreno</c:v>
                </c:pt>
                <c:pt idx="6">
                  <c:v>San Martin</c:v>
                </c:pt>
                <c:pt idx="7">
                  <c:v>Almirante Brown</c:v>
                </c:pt>
                <c:pt idx="8">
                  <c:v>Tigre</c:v>
                </c:pt>
                <c:pt idx="9">
                  <c:v>Tres de Febrero</c:v>
                </c:pt>
                <c:pt idx="10">
                  <c:v>Ituzaingo</c:v>
                </c:pt>
                <c:pt idx="11">
                  <c:v>Pilar</c:v>
                </c:pt>
                <c:pt idx="12">
                  <c:v>Florencio Varela</c:v>
                </c:pt>
                <c:pt idx="13">
                  <c:v>Otros </c:v>
                </c:pt>
                <c:pt idx="14">
                  <c:v>Total </c:v>
                </c:pt>
              </c:strCache>
            </c:strRef>
          </c:cat>
          <c:val>
            <c:numRef>
              <c:f>Hoja1!$B$1:$B$15</c:f>
              <c:numCache>
                <c:formatCode>General</c:formatCode>
                <c:ptCount val="1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43</c:v>
                </c:pt>
                <c:pt idx="14">
                  <c:v>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9613408"/>
        <c:axId val="259615368"/>
      </c:barChart>
      <c:catAx>
        <c:axId val="259613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59615368"/>
        <c:crosses val="autoZero"/>
        <c:auto val="1"/>
        <c:lblAlgn val="ctr"/>
        <c:lblOffset val="100"/>
        <c:noMultiLvlLbl val="0"/>
      </c:catAx>
      <c:valAx>
        <c:axId val="2596153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59613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Hoja1!$A$2:$A$10</c:f>
              <c:strCache>
                <c:ptCount val="9"/>
                <c:pt idx="0">
                  <c:v>Recoleta</c:v>
                </c:pt>
                <c:pt idx="1">
                  <c:v>Barracas</c:v>
                </c:pt>
                <c:pt idx="2">
                  <c:v>Parque Chacabuco</c:v>
                </c:pt>
                <c:pt idx="3">
                  <c:v>Nueva Pompeya</c:v>
                </c:pt>
                <c:pt idx="4">
                  <c:v>Almagro</c:v>
                </c:pt>
                <c:pt idx="5">
                  <c:v>San Nicolas</c:v>
                </c:pt>
                <c:pt idx="6">
                  <c:v>Barrio Norte</c:v>
                </c:pt>
                <c:pt idx="7">
                  <c:v>Villa Urquiza</c:v>
                </c:pt>
                <c:pt idx="8">
                  <c:v>Total 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9616936"/>
        <c:axId val="259618896"/>
        <c:axId val="0"/>
      </c:bar3DChart>
      <c:catAx>
        <c:axId val="259616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59618896"/>
        <c:crosses val="autoZero"/>
        <c:auto val="1"/>
        <c:lblAlgn val="ctr"/>
        <c:lblOffset val="100"/>
        <c:noMultiLvlLbl val="0"/>
      </c:catAx>
      <c:valAx>
        <c:axId val="2596188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59616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Hoja1!$A$1:$A$20</c:f>
              <c:strCache>
                <c:ptCount val="20"/>
                <c:pt idx="0">
                  <c:v>Vivienda de la Victima</c:v>
                </c:pt>
                <c:pt idx="1">
                  <c:v>Vivienda compartida </c:v>
                </c:pt>
                <c:pt idx="2">
                  <c:v>Descampado</c:v>
                </c:pt>
                <c:pt idx="3">
                  <c:v>Via Publica</c:v>
                </c:pt>
                <c:pt idx="4">
                  <c:v>Otra Vivienda</c:v>
                </c:pt>
                <c:pt idx="5">
                  <c:v>Rutas  </c:v>
                </c:pt>
                <c:pt idx="6">
                  <c:v>Rio,Dique, Arroyo, Canal</c:v>
                </c:pt>
                <c:pt idx="7">
                  <c:v>Vehiculo</c:v>
                </c:pt>
                <c:pt idx="8">
                  <c:v>Campo, Camino, Monte,Predio</c:v>
                </c:pt>
                <c:pt idx="9">
                  <c:v>Vivienda del Femicida</c:v>
                </c:pt>
                <c:pt idx="10">
                  <c:v>Lugar de Trabajo</c:v>
                </c:pt>
                <c:pt idx="11">
                  <c:v>Local</c:v>
                </c:pt>
                <c:pt idx="12">
                  <c:v>Zanja</c:v>
                </c:pt>
                <c:pt idx="13">
                  <c:v>Hotel</c:v>
                </c:pt>
                <c:pt idx="14">
                  <c:v>Pozo, Aljibe</c:v>
                </c:pt>
                <c:pt idx="15">
                  <c:v>Contenedor Basura</c:v>
                </c:pt>
                <c:pt idx="16">
                  <c:v>Alcantarilla</c:v>
                </c:pt>
                <c:pt idx="17">
                  <c:v>Cochera</c:v>
                </c:pt>
                <c:pt idx="18">
                  <c:v>Prostibulo</c:v>
                </c:pt>
                <c:pt idx="19">
                  <c:v>No se Registran Datos</c:v>
                </c:pt>
              </c:strCache>
            </c:strRef>
          </c:cat>
          <c:val>
            <c:numRef>
              <c:f>Hoja1!$B$1:$B$20</c:f>
              <c:numCache>
                <c:formatCode>General</c:formatCode>
                <c:ptCount val="20"/>
                <c:pt idx="0">
                  <c:v>74</c:v>
                </c:pt>
                <c:pt idx="1">
                  <c:v>69</c:v>
                </c:pt>
                <c:pt idx="2">
                  <c:v>21</c:v>
                </c:pt>
                <c:pt idx="3">
                  <c:v>20</c:v>
                </c:pt>
                <c:pt idx="4">
                  <c:v>16</c:v>
                </c:pt>
                <c:pt idx="5">
                  <c:v>11</c:v>
                </c:pt>
                <c:pt idx="6">
                  <c:v>10</c:v>
                </c:pt>
                <c:pt idx="7">
                  <c:v>7</c:v>
                </c:pt>
                <c:pt idx="8">
                  <c:v>7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59619680"/>
        <c:axId val="259620072"/>
      </c:barChart>
      <c:catAx>
        <c:axId val="259619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59620072"/>
        <c:crosses val="autoZero"/>
        <c:auto val="1"/>
        <c:lblAlgn val="ctr"/>
        <c:lblOffset val="100"/>
        <c:noMultiLvlLbl val="0"/>
      </c:catAx>
      <c:valAx>
        <c:axId val="2596200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59619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4"/>
              <c:tx>
                <c:rich>
                  <a:bodyPr/>
                  <a:lstStyle/>
                  <a:p>
                    <a:r>
                      <a:rPr lang="en-US" smtClean="0"/>
                      <a:t>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Hoja1!$A$1:$A$15</c:f>
              <c:strCache>
                <c:ptCount val="15"/>
                <c:pt idx="0">
                  <c:v>Baleada</c:v>
                </c:pt>
                <c:pt idx="1">
                  <c:v>Apuñalada</c:v>
                </c:pt>
                <c:pt idx="2">
                  <c:v>Golpeada</c:v>
                </c:pt>
                <c:pt idx="3">
                  <c:v>Estrangulada</c:v>
                </c:pt>
                <c:pt idx="4">
                  <c:v>Ahorcada</c:v>
                </c:pt>
                <c:pt idx="5">
                  <c:v>Incinerada</c:v>
                </c:pt>
                <c:pt idx="6">
                  <c:v>Asfixiada</c:v>
                </c:pt>
                <c:pt idx="7">
                  <c:v>Degollada</c:v>
                </c:pt>
                <c:pt idx="8">
                  <c:v>Traumatismos</c:v>
                </c:pt>
                <c:pt idx="9">
                  <c:v>Ahogada</c:v>
                </c:pt>
                <c:pt idx="10">
                  <c:v>Hacha y Machete</c:v>
                </c:pt>
                <c:pt idx="11">
                  <c:v>Descuartizada</c:v>
                </c:pt>
                <c:pt idx="12">
                  <c:v>Inanicion</c:v>
                </c:pt>
                <c:pt idx="13">
                  <c:v>Sobredosis de Insulina</c:v>
                </c:pt>
                <c:pt idx="14">
                  <c:v>Causa Desconocida </c:v>
                </c:pt>
              </c:strCache>
            </c:strRef>
          </c:cat>
          <c:val>
            <c:numRef>
              <c:f>Hoja1!$B$1:$B$15</c:f>
              <c:numCache>
                <c:formatCode>General</c:formatCode>
                <c:ptCount val="15"/>
                <c:pt idx="0">
                  <c:v>73</c:v>
                </c:pt>
                <c:pt idx="1">
                  <c:v>68</c:v>
                </c:pt>
                <c:pt idx="2">
                  <c:v>54</c:v>
                </c:pt>
                <c:pt idx="3">
                  <c:v>14</c:v>
                </c:pt>
                <c:pt idx="4">
                  <c:v>10</c:v>
                </c:pt>
                <c:pt idx="5">
                  <c:v>9</c:v>
                </c:pt>
                <c:pt idx="6">
                  <c:v>9</c:v>
                </c:pt>
                <c:pt idx="7">
                  <c:v>8</c:v>
                </c:pt>
                <c:pt idx="8">
                  <c:v>6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9614192"/>
        <c:axId val="259614584"/>
      </c:barChart>
      <c:catAx>
        <c:axId val="259614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59614584"/>
        <c:crosses val="autoZero"/>
        <c:auto val="1"/>
        <c:lblAlgn val="ctr"/>
        <c:lblOffset val="100"/>
        <c:noMultiLvlLbl val="0"/>
      </c:catAx>
      <c:valAx>
        <c:axId val="2596145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59614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639107611548539E-2"/>
          <c:y val="3.2305433186490456E-2"/>
          <c:w val="0.79387941090697034"/>
          <c:h val="0.38283649565830713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Hoja1!$A$1:$A$9</c:f>
              <c:strCache>
                <c:ptCount val="9"/>
                <c:pt idx="0">
                  <c:v>Con denuncias  </c:v>
                </c:pt>
                <c:pt idx="1">
                  <c:v>Con exclusión </c:v>
                </c:pt>
                <c:pt idx="2">
                  <c:v> Fuerzas de seguridad</c:v>
                </c:pt>
                <c:pt idx="3">
                  <c:v>En prostitución</c:v>
                </c:pt>
                <c:pt idx="4">
                  <c:v>Embarazadas</c:v>
                </c:pt>
                <c:pt idx="5">
                  <c:v>Indicio de abuso sexual</c:v>
                </c:pt>
                <c:pt idx="6">
                  <c:v>Mujeres Trans</c:v>
                </c:pt>
                <c:pt idx="7">
                  <c:v>Pueblos Originarios </c:v>
                </c:pt>
                <c:pt idx="8">
                  <c:v>Identidad Lesbiana</c:v>
                </c:pt>
              </c:strCache>
            </c:strRef>
          </c:cat>
          <c:val>
            <c:numRef>
              <c:f>Hoja1!$B$1:$B$9</c:f>
              <c:numCache>
                <c:formatCode>General</c:formatCode>
                <c:ptCount val="9"/>
                <c:pt idx="0">
                  <c:v>39</c:v>
                </c:pt>
                <c:pt idx="1">
                  <c:v>4</c:v>
                </c:pt>
                <c:pt idx="2">
                  <c:v>18</c:v>
                </c:pt>
                <c:pt idx="3">
                  <c:v>10</c:v>
                </c:pt>
                <c:pt idx="4">
                  <c:v>4</c:v>
                </c:pt>
                <c:pt idx="5">
                  <c:v>21</c:v>
                </c:pt>
                <c:pt idx="6">
                  <c:v>7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61033744"/>
        <c:axId val="261034920"/>
        <c:axId val="0"/>
      </c:bar3DChart>
      <c:catAx>
        <c:axId val="261033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1034920"/>
        <c:crosses val="autoZero"/>
        <c:auto val="1"/>
        <c:lblAlgn val="ctr"/>
        <c:lblOffset val="100"/>
        <c:noMultiLvlLbl val="0"/>
      </c:catAx>
      <c:valAx>
        <c:axId val="2610349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61033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Hoja1!$A$1:$A$4</c:f>
              <c:strCache>
                <c:ptCount val="4"/>
                <c:pt idx="0">
                  <c:v>Hijas Menores</c:v>
                </c:pt>
                <c:pt idx="1">
                  <c:v>Hijos Menores</c:v>
                </c:pt>
                <c:pt idx="2">
                  <c:v>Hijxs Menores sin Registro de sexo</c:v>
                </c:pt>
                <c:pt idx="3">
                  <c:v>Total de Hijas e Hijos Menores</c:v>
                </c:pt>
              </c:strCache>
            </c:strRef>
          </c:cat>
          <c:val>
            <c:numRef>
              <c:f>Hoja1!$B$1:$B$4</c:f>
              <c:numCache>
                <c:formatCode>General</c:formatCode>
                <c:ptCount val="4"/>
                <c:pt idx="0">
                  <c:v>66</c:v>
                </c:pt>
                <c:pt idx="1">
                  <c:v>43</c:v>
                </c:pt>
                <c:pt idx="2">
                  <c:v>91</c:v>
                </c:pt>
                <c:pt idx="3">
                  <c:v>200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61039232"/>
        <c:axId val="261036488"/>
      </c:barChart>
      <c:catAx>
        <c:axId val="261039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1036488"/>
        <c:crosses val="autoZero"/>
        <c:auto val="1"/>
        <c:lblAlgn val="ctr"/>
        <c:lblOffset val="100"/>
        <c:noMultiLvlLbl val="0"/>
      </c:catAx>
      <c:valAx>
        <c:axId val="2610364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26103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0.66625</cdr:x>
      <cdr:y>0.68995</cdr:y>
    </cdr:from>
    <cdr:to>
      <cdr:x>0.99656</cdr:x>
      <cdr:y>1</cdr:y>
    </cdr:to>
    <cdr:pic>
      <cdr:nvPicPr>
        <cdr:cNvPr id="2" name="4 Imagen" descr="logo-finalcasadelencuentro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/>
        <a:stretch xmlns:a="http://schemas.openxmlformats.org/drawingml/2006/main">
          <a:fillRect/>
        </a:stretch>
      </cdr:blipFill>
      <cdr:spPr>
        <a:xfrm xmlns:a="http://schemas.openxmlformats.org/drawingml/2006/main">
          <a:off x="5482952" y="3267744"/>
          <a:ext cx="2718298" cy="1340768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6079C-11CC-4EE5-BF6A-6674EBA4D51B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6B64A-3D95-49D3-B0BC-44759D745B4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4544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6B64A-3D95-49D3-B0BC-44759D745B4D}" type="slidenum">
              <a:rPr lang="es-AR" smtClean="0"/>
              <a:pPr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65247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6B64A-3D95-49D3-B0BC-44759D745B4D}" type="slidenum">
              <a:rPr lang="es-AR" smtClean="0"/>
              <a:pPr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612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E378B6E-473E-44A7-8D52-8C8C8682C90D}" type="datetimeFigureOut">
              <a:rPr lang="es-AR" smtClean="0"/>
              <a:pPr/>
              <a:t>24/09/2015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9668E6C-BC40-4649-8849-1E51789FDF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ellaslibro.com/" TargetMode="External"/><Relationship Id="rId2" Type="http://schemas.openxmlformats.org/officeDocument/2006/relationships/hyperlink" Target="http://www.lacasadelencuentro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orellaslibro.com/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 smtClean="0"/>
              <a:t>Observatorio de Femicidios en Argentina </a:t>
            </a:r>
            <a:br>
              <a:rPr lang="es-AR" dirty="0" smtClean="0"/>
            </a:br>
            <a:r>
              <a:rPr lang="es-AR" dirty="0" smtClean="0"/>
              <a:t>“Adriana </a:t>
            </a:r>
            <a:r>
              <a:rPr lang="es-AR" dirty="0" err="1" smtClean="0"/>
              <a:t>Marisel</a:t>
            </a:r>
            <a:r>
              <a:rPr lang="es-AR" dirty="0" smtClean="0"/>
              <a:t> Zambrano”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4953000" cy="1752600"/>
          </a:xfrm>
        </p:spPr>
        <p:txBody>
          <a:bodyPr/>
          <a:lstStyle/>
          <a:p>
            <a:r>
              <a:rPr lang="es-AR" dirty="0" smtClean="0"/>
              <a:t>Asociación Civil </a:t>
            </a:r>
          </a:p>
          <a:p>
            <a:r>
              <a:rPr lang="es-AR" dirty="0" smtClean="0"/>
              <a:t>La Casa del Encuentro </a:t>
            </a:r>
            <a:endParaRPr lang="es-AR" dirty="0"/>
          </a:p>
        </p:txBody>
      </p:sp>
      <p:pic>
        <p:nvPicPr>
          <p:cNvPr id="4" name="3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4797152"/>
            <a:ext cx="3056663" cy="150766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 descr="femicidiosporprovincia20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548680"/>
            <a:ext cx="5544616" cy="6095050"/>
          </a:xfrm>
        </p:spPr>
      </p:pic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052300"/>
              </p:ext>
            </p:extLst>
          </p:nvPr>
        </p:nvGraphicFramePr>
        <p:xfrm>
          <a:off x="6588224" y="1268760"/>
          <a:ext cx="1656184" cy="5053360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1224136"/>
                <a:gridCol w="432048"/>
              </a:tblGrid>
              <a:tr h="60487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 dirty="0"/>
                        <a:t>Buenos Aires</a:t>
                      </a:r>
                      <a:endParaRPr lang="es-A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91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 dirty="0" smtClean="0"/>
                        <a:t>Córdoba</a:t>
                      </a:r>
                      <a:endParaRPr lang="es-A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21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Salta 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 dirty="0"/>
                        <a:t>21</a:t>
                      </a:r>
                      <a:endParaRPr lang="es-A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Misiones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16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Entre Rios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15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 dirty="0"/>
                        <a:t>Santa Fe</a:t>
                      </a:r>
                      <a:endParaRPr lang="es-A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13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Chaco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13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Santiago del Estero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13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Mendoza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13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Tucuman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11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CABA 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10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Rio Negro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7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Formosa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5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Neuquen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4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Corrientes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Jujuy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San Juan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San Luis 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Chubut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Tierra del Fuego 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La Pampa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Santa Cruz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2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Catamarca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1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/>
                        <a:t>La Rioja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/>
                        <a:t>0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s-AR" sz="900" u="none" strike="noStrike" dirty="0"/>
                        <a:t>Total</a:t>
                      </a:r>
                      <a:endParaRPr lang="es-A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900" u="none" strike="noStrike" dirty="0"/>
                        <a:t>277</a:t>
                      </a:r>
                      <a:endParaRPr lang="es-A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Femicidios en Provincia de </a:t>
            </a:r>
            <a:br>
              <a:rPr lang="es-AR" dirty="0" smtClean="0"/>
            </a:br>
            <a:r>
              <a:rPr lang="es-AR" dirty="0" smtClean="0"/>
              <a:t>Buenos Aires por Partido</a:t>
            </a:r>
            <a:br>
              <a:rPr lang="es-AR" dirty="0" smtClean="0"/>
            </a:br>
            <a:r>
              <a:rPr lang="es-AR" dirty="0" smtClean="0"/>
              <a:t>Total: 91 casos </a:t>
            </a:r>
            <a:endParaRPr lang="es-AR" dirty="0"/>
          </a:p>
        </p:txBody>
      </p:sp>
      <p:graphicFrame>
        <p:nvGraphicFramePr>
          <p:cNvPr id="4" name="1 Gráfico"/>
          <p:cNvGraphicFramePr>
            <a:graphicFrameLocks noGrp="1"/>
          </p:cNvGraphicFramePr>
          <p:nvPr>
            <p:ph idx="1"/>
          </p:nvPr>
        </p:nvGraphicFramePr>
        <p:xfrm>
          <a:off x="467544" y="2708920"/>
          <a:ext cx="7427168" cy="37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5517232"/>
            <a:ext cx="2718298" cy="134076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Femicidios en Ciudad de Buenos Aires por Barrio</a:t>
            </a:r>
            <a:br>
              <a:rPr lang="es-AR" dirty="0" smtClean="0"/>
            </a:br>
            <a:r>
              <a:rPr lang="es-AR" dirty="0" smtClean="0"/>
              <a:t>Total: 10 casos </a:t>
            </a:r>
            <a:endParaRPr lang="es-AR" dirty="0"/>
          </a:p>
        </p:txBody>
      </p:sp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5517232"/>
            <a:ext cx="2718298" cy="1340768"/>
          </a:xfrm>
          <a:prstGeom prst="rect">
            <a:avLst/>
          </a:prstGeom>
        </p:spPr>
      </p:pic>
      <p:graphicFrame>
        <p:nvGraphicFramePr>
          <p:cNvPr id="7" name="1 Gráfico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Lugar del Hecho </a:t>
            </a:r>
            <a:endParaRPr lang="es-AR" dirty="0"/>
          </a:p>
        </p:txBody>
      </p:sp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5517232"/>
            <a:ext cx="2718298" cy="1340768"/>
          </a:xfrm>
          <a:prstGeom prst="rect">
            <a:avLst/>
          </a:prstGeom>
        </p:spPr>
      </p:pic>
      <p:graphicFrame>
        <p:nvGraphicFramePr>
          <p:cNvPr id="8" name="1 Gráfico"/>
          <p:cNvGraphicFramePr>
            <a:graphicFrameLocks noGrp="1"/>
          </p:cNvGraphicFramePr>
          <p:nvPr>
            <p:ph idx="1"/>
          </p:nvPr>
        </p:nvGraphicFramePr>
        <p:xfrm>
          <a:off x="395536" y="2060848"/>
          <a:ext cx="5976664" cy="47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5364088" y="2348880"/>
            <a:ext cx="2808312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dirty="0" smtClean="0"/>
              <a:t>En más de la mitad de los casos, las víctimas fueron asesinadas en su hogar. </a:t>
            </a: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Modalidad  </a:t>
            </a:r>
            <a:endParaRPr lang="es-AR" dirty="0"/>
          </a:p>
        </p:txBody>
      </p:sp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5517232"/>
            <a:ext cx="2718298" cy="1340768"/>
          </a:xfrm>
          <a:prstGeom prst="rect">
            <a:avLst/>
          </a:prstGeom>
        </p:spPr>
      </p:pic>
      <p:graphicFrame>
        <p:nvGraphicFramePr>
          <p:cNvPr id="10" name="1 Gráfico"/>
          <p:cNvGraphicFramePr/>
          <p:nvPr>
            <p:extLst>
              <p:ext uri="{D42A27DB-BD31-4B8C-83A1-F6EECF244321}">
                <p14:modId xmlns:p14="http://schemas.microsoft.com/office/powerpoint/2010/main" val="2085972830"/>
              </p:ext>
            </p:extLst>
          </p:nvPr>
        </p:nvGraphicFramePr>
        <p:xfrm>
          <a:off x="0" y="2060848"/>
          <a:ext cx="7488832" cy="47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Datos adicionales</a:t>
            </a:r>
            <a:endParaRPr lang="es-AR" dirty="0"/>
          </a:p>
        </p:txBody>
      </p:sp>
      <p:graphicFrame>
        <p:nvGraphicFramePr>
          <p:cNvPr id="4" name="2 Gráfico"/>
          <p:cNvGraphicFramePr>
            <a:graphicFrameLocks noGrp="1"/>
          </p:cNvGraphicFramePr>
          <p:nvPr>
            <p:ph idx="1"/>
          </p:nvPr>
        </p:nvGraphicFramePr>
        <p:xfrm>
          <a:off x="251520" y="2249488"/>
          <a:ext cx="8435280" cy="42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732240" y="1700808"/>
            <a:ext cx="2016224" cy="175432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En 15% de los femicidios registrados las víctimas habían realizado denuncias </a:t>
            </a: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Víctimas colaterales</a:t>
            </a:r>
            <a:br>
              <a:rPr lang="es-AR" dirty="0" smtClean="0"/>
            </a:br>
            <a:r>
              <a:rPr lang="es-AR" dirty="0" smtClean="0"/>
              <a:t>Menores de edad que perdieron a su madre</a:t>
            </a:r>
            <a:endParaRPr lang="es-AR" dirty="0"/>
          </a:p>
        </p:txBody>
      </p:sp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5517232"/>
            <a:ext cx="2718298" cy="1340768"/>
          </a:xfrm>
          <a:prstGeom prst="rect">
            <a:avLst/>
          </a:prstGeom>
        </p:spPr>
      </p:pic>
      <p:graphicFrame>
        <p:nvGraphicFramePr>
          <p:cNvPr id="6" name="5 Gráfico"/>
          <p:cNvGraphicFramePr/>
          <p:nvPr/>
        </p:nvGraphicFramePr>
        <p:xfrm>
          <a:off x="827584" y="3068960"/>
          <a:ext cx="64807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Víctimas colaterales</a:t>
            </a:r>
            <a:br>
              <a:rPr lang="es-AR" dirty="0" smtClean="0"/>
            </a:br>
            <a:r>
              <a:rPr lang="es-AR" dirty="0" smtClean="0"/>
              <a:t>Hijas/os </a:t>
            </a:r>
            <a:r>
              <a:rPr lang="es-AR" dirty="0" err="1" smtClean="0"/>
              <a:t>Adultxs</a:t>
            </a:r>
            <a:r>
              <a:rPr lang="es-AR" dirty="0" smtClean="0"/>
              <a:t> que perdieron a su madre</a:t>
            </a:r>
            <a:endParaRPr lang="es-AR" dirty="0"/>
          </a:p>
        </p:txBody>
      </p:sp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5517232"/>
            <a:ext cx="2718298" cy="1340768"/>
          </a:xfrm>
          <a:prstGeom prst="rect">
            <a:avLst/>
          </a:prstGeom>
        </p:spPr>
      </p:pic>
      <p:graphicFrame>
        <p:nvGraphicFramePr>
          <p:cNvPr id="7" name="6 Gráfico"/>
          <p:cNvGraphicFramePr/>
          <p:nvPr/>
        </p:nvGraphicFramePr>
        <p:xfrm>
          <a:off x="755576" y="2276872"/>
          <a:ext cx="6912768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Víctimas colaterales</a:t>
            </a:r>
            <a:br>
              <a:rPr lang="es-AR" dirty="0" smtClean="0"/>
            </a:br>
            <a:r>
              <a:rPr lang="es-AR" dirty="0" smtClean="0"/>
              <a:t>Hijas/os Sin registro de edad</a:t>
            </a:r>
            <a:endParaRPr lang="es-AR" dirty="0"/>
          </a:p>
        </p:txBody>
      </p:sp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5517232"/>
            <a:ext cx="2718298" cy="1340768"/>
          </a:xfrm>
          <a:prstGeom prst="rect">
            <a:avLst/>
          </a:prstGeom>
        </p:spPr>
      </p:pic>
      <p:graphicFrame>
        <p:nvGraphicFramePr>
          <p:cNvPr id="6" name="7 Gráfico"/>
          <p:cNvGraphicFramePr/>
          <p:nvPr/>
        </p:nvGraphicFramePr>
        <p:xfrm>
          <a:off x="971600" y="2348880"/>
          <a:ext cx="6480720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Víctimas colaterales</a:t>
            </a:r>
            <a:br>
              <a:rPr lang="es-AR" dirty="0" smtClean="0"/>
            </a:br>
            <a:endParaRPr lang="es-AR" dirty="0"/>
          </a:p>
        </p:txBody>
      </p:sp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5301208"/>
            <a:ext cx="2718298" cy="134076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331640" y="2924944"/>
            <a:ext cx="6264696" cy="212365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4400" dirty="0" smtClean="0"/>
              <a:t>En 2014 </a:t>
            </a:r>
          </a:p>
          <a:p>
            <a:pPr algn="ctr"/>
            <a:r>
              <a:rPr lang="es-AR" sz="4400" dirty="0" smtClean="0"/>
              <a:t>330 hijas/os perdieron a su madre por Femicidio </a:t>
            </a:r>
            <a:endParaRPr lang="es-AR"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844824"/>
            <a:ext cx="7772400" cy="149845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A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Informe de Investigación Femicidios en Argentina </a:t>
            </a:r>
            <a:endParaRPr lang="es-AR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AR" dirty="0" smtClean="0"/>
              <a:t>1º de Enero al 31 de Diciembre de 2014</a:t>
            </a:r>
            <a:endParaRPr lang="es-AR" dirty="0"/>
          </a:p>
        </p:txBody>
      </p:sp>
      <p:pic>
        <p:nvPicPr>
          <p:cNvPr id="4" name="3 Imagen" descr="logo-finalcasadelencuent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5085184"/>
            <a:ext cx="3056663" cy="150766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11560" y="4941168"/>
            <a:ext cx="4680520" cy="16619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sz="1400" dirty="0" smtClean="0"/>
              <a:t>Realizado con el apoyo de:</a:t>
            </a:r>
            <a:br>
              <a:rPr lang="es-AR" sz="1400" dirty="0" smtClean="0"/>
            </a:br>
            <a:r>
              <a:rPr lang="es-AR" sz="1400" dirty="0" smtClean="0"/>
              <a:t>Global </a:t>
            </a:r>
            <a:r>
              <a:rPr lang="es-AR" sz="1400" dirty="0" err="1" smtClean="0"/>
              <a:t>Fund</a:t>
            </a:r>
            <a:r>
              <a:rPr lang="es-AR" sz="1400" dirty="0" smtClean="0"/>
              <a:t> </a:t>
            </a:r>
            <a:r>
              <a:rPr lang="es-AR" sz="1400" dirty="0" err="1" smtClean="0"/>
              <a:t>For</a:t>
            </a:r>
            <a:r>
              <a:rPr lang="es-AR" sz="1400" dirty="0" smtClean="0"/>
              <a:t> </a:t>
            </a:r>
            <a:r>
              <a:rPr lang="es-AR" sz="1400" dirty="0" err="1" smtClean="0"/>
              <a:t>Women</a:t>
            </a:r>
            <a:r>
              <a:rPr lang="es-AR" sz="1400" dirty="0" smtClean="0"/>
              <a:t> (Fondo Global para las Mujeres)</a:t>
            </a:r>
            <a:br>
              <a:rPr lang="es-AR" sz="1400" dirty="0" smtClean="0"/>
            </a:br>
            <a:endParaRPr lang="es-AR" sz="1400" dirty="0" smtClean="0"/>
          </a:p>
          <a:p>
            <a:r>
              <a:rPr lang="es-AR" sz="1400" dirty="0" smtClean="0"/>
              <a:t>Ministerio de Desarrollo Social de CABA, Dirección General de la Mujer -Fortalecimiento de la Sociedad Civil </a:t>
            </a:r>
          </a:p>
          <a:p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Femicidios en Argentina 2008-2014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348880"/>
            <a:ext cx="4618856" cy="3051784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2008:208 Femicidios</a:t>
            </a:r>
            <a:endParaRPr lang="es-AR" dirty="0"/>
          </a:p>
          <a:p>
            <a:r>
              <a:rPr lang="es-AR" dirty="0"/>
              <a:t>2009: 231 </a:t>
            </a:r>
            <a:r>
              <a:rPr lang="es-AR" dirty="0" smtClean="0"/>
              <a:t>Femicidios</a:t>
            </a:r>
            <a:endParaRPr lang="es-AR" dirty="0"/>
          </a:p>
          <a:p>
            <a:r>
              <a:rPr lang="es-AR" dirty="0"/>
              <a:t>2010: 260 </a:t>
            </a:r>
            <a:r>
              <a:rPr lang="es-AR" dirty="0" smtClean="0"/>
              <a:t>Femicidios</a:t>
            </a:r>
            <a:endParaRPr lang="es-AR" dirty="0"/>
          </a:p>
          <a:p>
            <a:r>
              <a:rPr lang="es-AR" dirty="0"/>
              <a:t>2011</a:t>
            </a:r>
            <a:r>
              <a:rPr lang="es-AR"/>
              <a:t>: </a:t>
            </a:r>
            <a:r>
              <a:rPr lang="es-AR" smtClean="0"/>
              <a:t> 282 </a:t>
            </a:r>
            <a:r>
              <a:rPr lang="es-AR" dirty="0" smtClean="0"/>
              <a:t>Femicidios</a:t>
            </a:r>
            <a:endParaRPr lang="es-AR" dirty="0"/>
          </a:p>
          <a:p>
            <a:r>
              <a:rPr lang="es-AR" dirty="0"/>
              <a:t>2012: 255 </a:t>
            </a:r>
            <a:r>
              <a:rPr lang="es-AR" dirty="0" smtClean="0"/>
              <a:t>Femicidios</a:t>
            </a:r>
            <a:endParaRPr lang="es-AR" dirty="0"/>
          </a:p>
          <a:p>
            <a:r>
              <a:rPr lang="es-AR" dirty="0"/>
              <a:t>2013: 295 </a:t>
            </a:r>
            <a:r>
              <a:rPr lang="es-AR" dirty="0" smtClean="0"/>
              <a:t>Femicidios </a:t>
            </a:r>
            <a:endParaRPr lang="es-AR" dirty="0"/>
          </a:p>
          <a:p>
            <a:r>
              <a:rPr lang="es-AR" dirty="0"/>
              <a:t>2014: 277 </a:t>
            </a:r>
            <a:r>
              <a:rPr lang="es-AR" dirty="0" smtClean="0"/>
              <a:t>Femicidios</a:t>
            </a:r>
            <a:endParaRPr lang="es-AR" dirty="0"/>
          </a:p>
          <a:p>
            <a:endParaRPr lang="es-AR" dirty="0" smtClean="0"/>
          </a:p>
        </p:txBody>
      </p:sp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5301208"/>
            <a:ext cx="2718298" cy="1340768"/>
          </a:xfrm>
          <a:prstGeom prst="rect">
            <a:avLst/>
          </a:prstGeom>
        </p:spPr>
      </p:pic>
      <p:sp>
        <p:nvSpPr>
          <p:cNvPr id="6" name="5 Cerrar llave"/>
          <p:cNvSpPr/>
          <p:nvPr/>
        </p:nvSpPr>
        <p:spPr>
          <a:xfrm>
            <a:off x="4355976" y="2276872"/>
            <a:ext cx="504056" cy="3384376"/>
          </a:xfrm>
          <a:prstGeom prst="rightBrace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5148064" y="2348880"/>
            <a:ext cx="3528392" cy="267765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2800" b="1" dirty="0" smtClean="0"/>
              <a:t>En sólo 7 años 1808  mujeres fueron asesinadas por violencia sexista en nuestro país </a:t>
            </a:r>
            <a:endParaRPr lang="es-AR" sz="2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Femicidios en Argentina 2008-2014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49424"/>
            <a:ext cx="7715200" cy="4325112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10000"/>
              </a:lnSpc>
              <a:buFontTx/>
              <a:buNone/>
            </a:pPr>
            <a:r>
              <a:rPr lang="es-ES_tradnl" b="1" dirty="0" smtClean="0"/>
              <a:t>No las dejemos solas.  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_tradnl" b="1" dirty="0" smtClean="0"/>
              <a:t>Ellas gritaron y no las escuchamos, 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_tradnl" b="1" dirty="0" smtClean="0"/>
              <a:t>ellas pidieron ayuda, 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_tradnl" b="1" dirty="0" smtClean="0"/>
              <a:t>a ellas las dejamos solas frente a su agresor. </a:t>
            </a:r>
          </a:p>
          <a:p>
            <a:pPr algn="ctr">
              <a:lnSpc>
                <a:spcPct val="110000"/>
              </a:lnSpc>
              <a:buFontTx/>
              <a:buNone/>
            </a:pPr>
            <a:endParaRPr lang="es-ES_tradnl" b="1" dirty="0" smtClean="0"/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_tradnl" b="1" dirty="0" smtClean="0"/>
              <a:t>Exigimos justicia para todas.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_tradnl" b="1" dirty="0" smtClean="0"/>
              <a:t>   Basta de Asesinatos de mujeres por violencia sexista, BASTA DE IMPUNIDAD</a:t>
            </a:r>
            <a:r>
              <a:rPr lang="es-ES_tradnl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  <a:p>
            <a:pPr>
              <a:buNone/>
            </a:pPr>
            <a:endParaRPr lang="es-AR" dirty="0"/>
          </a:p>
        </p:txBody>
      </p:sp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5620862"/>
            <a:ext cx="2070226" cy="102111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Solicitamos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000" dirty="0" smtClean="0"/>
              <a:t>Estadísticas </a:t>
            </a:r>
            <a:r>
              <a:rPr lang="es-AR" sz="2000" b="1" dirty="0" smtClean="0"/>
              <a:t>oficiales</a:t>
            </a:r>
            <a:r>
              <a:rPr lang="es-AR" sz="2000" dirty="0" smtClean="0"/>
              <a:t> sobre Violencia Sexista en Argentina</a:t>
            </a:r>
          </a:p>
          <a:p>
            <a:r>
              <a:rPr lang="es-AR" sz="2000" b="1" dirty="0" smtClean="0"/>
              <a:t>Pérdida de patria potestad </a:t>
            </a:r>
            <a:r>
              <a:rPr lang="es-AR" sz="2000" dirty="0" smtClean="0"/>
              <a:t>de femicidas condenados</a:t>
            </a:r>
          </a:p>
          <a:p>
            <a:r>
              <a:rPr lang="es-AR" sz="2000" dirty="0" smtClean="0"/>
              <a:t>Patrocinio Jurídico Penal Especializado </a:t>
            </a:r>
            <a:r>
              <a:rPr lang="es-AR" sz="2000" b="1" dirty="0" smtClean="0"/>
              <a:t>gratuito</a:t>
            </a:r>
          </a:p>
          <a:p>
            <a:r>
              <a:rPr lang="es-AR" sz="2000" dirty="0" smtClean="0"/>
              <a:t>Sostenimiento del </a:t>
            </a:r>
            <a:r>
              <a:rPr lang="es-AR" sz="2000" b="1" dirty="0" smtClean="0"/>
              <a:t>Agravante por violencia de género </a:t>
            </a:r>
            <a:r>
              <a:rPr lang="es-AR" sz="2000" dirty="0" smtClean="0"/>
              <a:t>en el Código Penal</a:t>
            </a:r>
          </a:p>
          <a:p>
            <a:r>
              <a:rPr lang="es-AR" sz="2000" dirty="0" smtClean="0"/>
              <a:t>Cumplimiento del </a:t>
            </a:r>
            <a:r>
              <a:rPr lang="es-AR" sz="2000" b="1" dirty="0" smtClean="0"/>
              <a:t>Plan Nacional para la Erradicación de la Violencia Sexista en Argentina </a:t>
            </a:r>
            <a:r>
              <a:rPr lang="es-AR" sz="2000" dirty="0" smtClean="0"/>
              <a:t>Ley 26485</a:t>
            </a:r>
          </a:p>
          <a:p>
            <a:r>
              <a:rPr lang="es-AR" sz="2000" b="1" dirty="0" smtClean="0"/>
              <a:t>Ministerios de Igualdad o Institutos de la Mujer  </a:t>
            </a:r>
            <a:r>
              <a:rPr lang="es-AR" sz="2000" dirty="0" smtClean="0"/>
              <a:t>para el periodo 2015-2019, marcando de esta forma prioridad en la agenda de los Estados </a:t>
            </a:r>
          </a:p>
          <a:p>
            <a:pPr marL="109728" indent="0">
              <a:buNone/>
            </a:pPr>
            <a:endParaRPr lang="es-AR" sz="2000" dirty="0" smtClean="0"/>
          </a:p>
          <a:p>
            <a:endParaRPr lang="es-AR" dirty="0"/>
          </a:p>
        </p:txBody>
      </p:sp>
      <p:pic>
        <p:nvPicPr>
          <p:cNvPr id="4" name="3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5620862"/>
            <a:ext cx="2070226" cy="102111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Observatorio de Femicidios en Argentina Adriana </a:t>
            </a:r>
            <a:r>
              <a:rPr lang="es-AR" dirty="0" err="1" smtClean="0"/>
              <a:t>Marisel</a:t>
            </a:r>
            <a:r>
              <a:rPr lang="es-AR" dirty="0" smtClean="0"/>
              <a:t> Zambrano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532888"/>
            <a:ext cx="6563072" cy="43251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AR" dirty="0" smtClean="0">
                <a:solidFill>
                  <a:srgbClr val="7030A0"/>
                </a:solidFill>
              </a:rPr>
              <a:t>Coordinado por La Asociación Civil </a:t>
            </a:r>
          </a:p>
          <a:p>
            <a:pPr>
              <a:buNone/>
            </a:pPr>
            <a:r>
              <a:rPr lang="es-AR" dirty="0" smtClean="0">
                <a:solidFill>
                  <a:srgbClr val="7030A0"/>
                </a:solidFill>
              </a:rPr>
              <a:t>La Casa del Encuentro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Dirección General: Ada Beatriz Rico - Cofundadora de </a:t>
            </a:r>
            <a:r>
              <a:rPr lang="es-AR" dirty="0"/>
              <a:t>La Asociación Civil </a:t>
            </a:r>
            <a:r>
              <a:rPr lang="es-AR" dirty="0" smtClean="0"/>
              <a:t>     La </a:t>
            </a:r>
            <a:r>
              <a:rPr lang="es-AR" dirty="0"/>
              <a:t>Casa del Encuentro</a:t>
            </a:r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 </a:t>
            </a:r>
          </a:p>
          <a:p>
            <a:r>
              <a:rPr lang="es-AR" dirty="0" smtClean="0"/>
              <a:t>Coordinación Ejecutiva: Fabiana </a:t>
            </a:r>
            <a:r>
              <a:rPr lang="es-AR" dirty="0" err="1" smtClean="0"/>
              <a:t>Tuñez</a:t>
            </a:r>
            <a:r>
              <a:rPr lang="es-AR" dirty="0" smtClean="0"/>
              <a:t> - Cofundadora de La Asociación </a:t>
            </a:r>
            <a:r>
              <a:rPr lang="es-AR" smtClean="0"/>
              <a:t>Civil      La </a:t>
            </a:r>
            <a:r>
              <a:rPr lang="es-AR" dirty="0" smtClean="0"/>
              <a:t>Casa del Encuentro</a:t>
            </a:r>
          </a:p>
          <a:p>
            <a:pPr>
              <a:buNone/>
            </a:pPr>
            <a:r>
              <a:rPr lang="es-AR" dirty="0" smtClean="0"/>
              <a:t>  </a:t>
            </a:r>
          </a:p>
          <a:p>
            <a:endParaRPr lang="es-AR" dirty="0"/>
          </a:p>
        </p:txBody>
      </p:sp>
      <p:pic>
        <p:nvPicPr>
          <p:cNvPr id="4" name="3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5620862"/>
            <a:ext cx="2070226" cy="102111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Equipo de Investigación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dirty="0"/>
              <a:t>Coordinación Jurídica: Dra. Luciana </a:t>
            </a:r>
            <a:r>
              <a:rPr lang="es-AR" dirty="0" err="1"/>
              <a:t>Gagniere</a:t>
            </a:r>
            <a:r>
              <a:rPr lang="es-AR" dirty="0"/>
              <a:t>, Dra. María Alejandra </a:t>
            </a:r>
            <a:r>
              <a:rPr lang="es-AR" dirty="0" err="1"/>
              <a:t>Lauria</a:t>
            </a:r>
            <a:r>
              <a:rPr lang="es-AR" dirty="0"/>
              <a:t>. </a:t>
            </a:r>
          </a:p>
          <a:p>
            <a:endParaRPr lang="es-AR" dirty="0"/>
          </a:p>
          <a:p>
            <a:r>
              <a:rPr lang="es-AR" sz="2100" dirty="0" smtClean="0"/>
              <a:t>Lic. Silvia Gabriela </a:t>
            </a:r>
            <a:r>
              <a:rPr lang="es-AR" sz="2100" dirty="0" err="1" smtClean="0"/>
              <a:t>Lommi</a:t>
            </a:r>
            <a:endParaRPr lang="es-AR" sz="2100" dirty="0" smtClean="0"/>
          </a:p>
          <a:p>
            <a:r>
              <a:rPr lang="es-AR" sz="2100" dirty="0" smtClean="0"/>
              <a:t>Dra. </a:t>
            </a:r>
            <a:r>
              <a:rPr lang="es-AR" sz="2100" dirty="0" err="1" smtClean="0"/>
              <a:t>Itatí</a:t>
            </a:r>
            <a:r>
              <a:rPr lang="es-AR" sz="2100" dirty="0" smtClean="0"/>
              <a:t> Canido</a:t>
            </a:r>
          </a:p>
          <a:p>
            <a:r>
              <a:rPr lang="es-AR" sz="2100" dirty="0" smtClean="0"/>
              <a:t>Lic. Carla </a:t>
            </a:r>
            <a:r>
              <a:rPr lang="es-AR" sz="2100" dirty="0" err="1" smtClean="0"/>
              <a:t>Majdalani</a:t>
            </a:r>
            <a:r>
              <a:rPr lang="es-AR" sz="2100" dirty="0" smtClean="0"/>
              <a:t> </a:t>
            </a:r>
          </a:p>
          <a:p>
            <a:r>
              <a:rPr lang="es-AR" sz="2100" dirty="0" smtClean="0"/>
              <a:t>Lic. Carmen Villalba García</a:t>
            </a:r>
          </a:p>
          <a:p>
            <a:r>
              <a:rPr lang="es-AR" sz="2100" dirty="0" smtClean="0"/>
              <a:t>Lic. Natalia Barrios</a:t>
            </a:r>
          </a:p>
          <a:p>
            <a:r>
              <a:rPr lang="es-AR" sz="2100" smtClean="0"/>
              <a:t>Sra. Alejandra </a:t>
            </a:r>
            <a:r>
              <a:rPr lang="es-AR" sz="2100" dirty="0" err="1" smtClean="0"/>
              <a:t>Benaglia</a:t>
            </a:r>
            <a:endParaRPr lang="es-AR" sz="2100" dirty="0" smtClean="0"/>
          </a:p>
          <a:p>
            <a:r>
              <a:rPr lang="es-AR" sz="2100" dirty="0" smtClean="0"/>
              <a:t>Dra. Cinthia </a:t>
            </a:r>
            <a:r>
              <a:rPr lang="es-AR" sz="2100" dirty="0" err="1" smtClean="0"/>
              <a:t>Amedei</a:t>
            </a:r>
            <a:endParaRPr lang="es-AR" sz="2100" dirty="0" smtClean="0"/>
          </a:p>
          <a:p>
            <a:r>
              <a:rPr lang="es-AR" sz="2100" dirty="0" smtClean="0"/>
              <a:t>Dra. Nicole </a:t>
            </a:r>
            <a:r>
              <a:rPr lang="es-AR" sz="2100" dirty="0" err="1" smtClean="0"/>
              <a:t>Neiman</a:t>
            </a:r>
            <a:endParaRPr lang="es-AR" sz="2100" dirty="0" smtClean="0"/>
          </a:p>
          <a:p>
            <a:r>
              <a:rPr lang="es-AR" sz="2100" dirty="0" smtClean="0"/>
              <a:t>Dra. Heidi </a:t>
            </a:r>
            <a:r>
              <a:rPr lang="es-AR" sz="2100" dirty="0" err="1" smtClean="0"/>
              <a:t>Canzobre</a:t>
            </a:r>
            <a:endParaRPr lang="es-AR" sz="2100" dirty="0" smtClean="0"/>
          </a:p>
          <a:p>
            <a:r>
              <a:rPr lang="es-AR" sz="2100" dirty="0" smtClean="0"/>
              <a:t>Dra. Clara Santa Marina</a:t>
            </a:r>
          </a:p>
          <a:p>
            <a:r>
              <a:rPr lang="es-AR" sz="2100" dirty="0" smtClean="0"/>
              <a:t>Dra. Mariela </a:t>
            </a:r>
            <a:r>
              <a:rPr lang="es-AR" sz="2100" dirty="0" err="1" smtClean="0"/>
              <a:t>Bonavota</a:t>
            </a:r>
            <a:endParaRPr lang="es-AR" sz="2100" dirty="0" smtClean="0"/>
          </a:p>
          <a:p>
            <a:r>
              <a:rPr lang="es-AR" sz="2100" dirty="0" smtClean="0"/>
              <a:t>Lic. Valeria Colombo </a:t>
            </a:r>
          </a:p>
          <a:p>
            <a:r>
              <a:rPr lang="es-AR" sz="2100" dirty="0" smtClean="0"/>
              <a:t>Lic. Lorena </a:t>
            </a:r>
            <a:r>
              <a:rPr lang="es-AR" sz="2100" dirty="0" err="1" smtClean="0"/>
              <a:t>Calzetta</a:t>
            </a:r>
            <a:endParaRPr lang="es-AR" sz="2100" dirty="0" smtClean="0"/>
          </a:p>
          <a:p>
            <a:endParaRPr lang="es-AR" dirty="0"/>
          </a:p>
          <a:p>
            <a:endParaRPr lang="es-AR" dirty="0"/>
          </a:p>
        </p:txBody>
      </p:sp>
      <p:pic>
        <p:nvPicPr>
          <p:cNvPr id="4" name="3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5620862"/>
            <a:ext cx="2070226" cy="102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73745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Agradecimientos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532888"/>
            <a:ext cx="6563072" cy="4325112"/>
          </a:xfrm>
        </p:spPr>
        <p:txBody>
          <a:bodyPr>
            <a:normAutofit fontScale="92500"/>
          </a:bodyPr>
          <a:lstStyle/>
          <a:p>
            <a:endParaRPr lang="es-AR" dirty="0" smtClean="0"/>
          </a:p>
          <a:p>
            <a:r>
              <a:rPr lang="es-AR" dirty="0" smtClean="0"/>
              <a:t>A la Familia Zambrano por permitir que el nombre de Adriana </a:t>
            </a:r>
            <a:r>
              <a:rPr lang="es-AR" dirty="0" err="1" smtClean="0"/>
              <a:t>Marisel</a:t>
            </a:r>
            <a:r>
              <a:rPr lang="es-AR" dirty="0" smtClean="0"/>
              <a:t> Zambrano sea la identificación del Observatorio de Femicidios.</a:t>
            </a:r>
          </a:p>
          <a:p>
            <a:endParaRPr lang="es-AR" dirty="0" smtClean="0"/>
          </a:p>
          <a:p>
            <a:r>
              <a:rPr lang="es-AR" dirty="0" smtClean="0"/>
              <a:t>A todas las personas del movimiento feminista y del movimiento de mujeres  con quienes compartimos la lucha  para la erradicación de la violencia sexista.</a:t>
            </a:r>
          </a:p>
          <a:p>
            <a:endParaRPr lang="es-AR" dirty="0"/>
          </a:p>
        </p:txBody>
      </p:sp>
      <p:pic>
        <p:nvPicPr>
          <p:cNvPr id="4" name="3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5620862"/>
            <a:ext cx="2070226" cy="102111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29600" cy="1066800"/>
          </a:xfrm>
        </p:spPr>
        <p:txBody>
          <a:bodyPr>
            <a:normAutofit/>
          </a:bodyPr>
          <a:lstStyle/>
          <a:p>
            <a:r>
              <a:rPr lang="es-AR" dirty="0" smtClean="0"/>
              <a:t>Muchas gracias por su atención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2636912"/>
            <a:ext cx="5698976" cy="3992456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2700338" algn="ctr"/>
                <a:tab pos="5400675" algn="r"/>
              </a:tabLst>
              <a:defRPr/>
            </a:pPr>
            <a:r>
              <a:rPr lang="es-ES" dirty="0" smtClean="0">
                <a:solidFill>
                  <a:prstClr val="black"/>
                </a:solidFill>
                <a:ea typeface="Calibri" pitchFamily="34" charset="0"/>
              </a:rPr>
              <a:t>Asociación Civil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2700338" algn="ctr"/>
                <a:tab pos="5400675" algn="r"/>
              </a:tabLst>
              <a:defRPr/>
            </a:pPr>
            <a:r>
              <a:rPr lang="es-ES" dirty="0" smtClean="0">
                <a:solidFill>
                  <a:prstClr val="black"/>
                </a:solidFill>
                <a:ea typeface="Calibri" pitchFamily="34" charset="0"/>
              </a:rPr>
              <a:t>La Casa del Encuentro      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2700338" algn="ctr"/>
                <a:tab pos="5400675" algn="r"/>
              </a:tabLst>
              <a:defRPr/>
            </a:pPr>
            <a:r>
              <a:rPr lang="es-ES" dirty="0" smtClean="0">
                <a:solidFill>
                  <a:prstClr val="black"/>
                </a:solidFill>
                <a:ea typeface="Calibri" pitchFamily="34" charset="0"/>
              </a:rPr>
              <a:t>Av. Rivadavia 3917   CABA        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2700338" algn="ctr"/>
                <a:tab pos="5400675" algn="r"/>
              </a:tabLst>
              <a:defRPr/>
            </a:pPr>
            <a:r>
              <a:rPr lang="es-ES" dirty="0" smtClean="0">
                <a:solidFill>
                  <a:prstClr val="black"/>
                </a:solidFill>
                <a:ea typeface="Calibri" pitchFamily="34" charset="0"/>
              </a:rPr>
              <a:t>Tel: 4982-2550                   </a:t>
            </a:r>
            <a:r>
              <a:rPr lang="es-ES" dirty="0" smtClean="0">
                <a:solidFill>
                  <a:srgbClr val="68007F"/>
                </a:solidFill>
                <a:ea typeface="Calibri" pitchFamily="34" charset="0"/>
                <a:hlinkClick r:id="rId2"/>
              </a:rPr>
              <a:t>www.lacasadelencuentro.org</a:t>
            </a:r>
            <a:r>
              <a:rPr lang="es-ES" dirty="0" smtClean="0">
                <a:solidFill>
                  <a:srgbClr val="68007F"/>
                </a:solidFill>
                <a:ea typeface="Calibri" pitchFamily="34" charset="0"/>
              </a:rPr>
              <a:t/>
            </a:r>
            <a:br>
              <a:rPr lang="es-ES" dirty="0" smtClean="0">
                <a:solidFill>
                  <a:srgbClr val="68007F"/>
                </a:solidFill>
                <a:ea typeface="Calibri" pitchFamily="34" charset="0"/>
              </a:rPr>
            </a:br>
            <a:r>
              <a:rPr lang="es-ES" dirty="0" smtClean="0">
                <a:solidFill>
                  <a:srgbClr val="68007F"/>
                </a:solidFill>
                <a:ea typeface="Calibri" pitchFamily="34" charset="0"/>
              </a:rPr>
              <a:t>    /</a:t>
            </a:r>
            <a:r>
              <a:rPr lang="es-ES" dirty="0" err="1" smtClean="0">
                <a:solidFill>
                  <a:srgbClr val="68007F"/>
                </a:solidFill>
                <a:ea typeface="Calibri" pitchFamily="34" charset="0"/>
              </a:rPr>
              <a:t>lacasadelencuentro</a:t>
            </a:r>
            <a:endParaRPr lang="es-ES" dirty="0" smtClean="0">
              <a:solidFill>
                <a:srgbClr val="68007F"/>
              </a:solidFill>
              <a:ea typeface="Calibri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2700338" algn="ctr"/>
                <a:tab pos="5400675" algn="r"/>
              </a:tabLst>
              <a:defRPr/>
            </a:pPr>
            <a:r>
              <a:rPr lang="es-ES" dirty="0" smtClean="0">
                <a:solidFill>
                  <a:srgbClr val="68007F"/>
                </a:solidFill>
              </a:rPr>
              <a:t>  @</a:t>
            </a:r>
            <a:r>
              <a:rPr lang="es-ES" dirty="0" err="1" smtClean="0">
                <a:solidFill>
                  <a:srgbClr val="68007F"/>
                </a:solidFill>
              </a:rPr>
              <a:t>casadelencuentr</a:t>
            </a:r>
            <a:endParaRPr lang="es-ES" dirty="0" smtClean="0">
              <a:solidFill>
                <a:srgbClr val="68007F"/>
              </a:solidFill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tabLst>
                <a:tab pos="2700338" algn="ctr"/>
                <a:tab pos="5400675" algn="r"/>
              </a:tabLst>
              <a:defRPr/>
            </a:pPr>
            <a:r>
              <a:rPr lang="es-ES" dirty="0" smtClean="0">
                <a:solidFill>
                  <a:srgbClr val="68007F"/>
                </a:solidFill>
                <a:hlinkClick r:id="rId3"/>
              </a:rPr>
              <a:t>www.porellaslibro.com</a:t>
            </a:r>
            <a:r>
              <a:rPr lang="es-ES" dirty="0" smtClean="0">
                <a:solidFill>
                  <a:srgbClr val="68007F"/>
                </a:solidFill>
              </a:rPr>
              <a:t> </a:t>
            </a:r>
          </a:p>
          <a:p>
            <a:endParaRPr lang="es-AR" dirty="0"/>
          </a:p>
        </p:txBody>
      </p:sp>
      <p:pic>
        <p:nvPicPr>
          <p:cNvPr id="4" name="3 Imagen" descr="logo-finalcasadelencuentr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5620862"/>
            <a:ext cx="2070226" cy="1021114"/>
          </a:xfrm>
          <a:prstGeom prst="rect">
            <a:avLst/>
          </a:prstGeom>
        </p:spPr>
      </p:pic>
      <p:pic>
        <p:nvPicPr>
          <p:cNvPr id="6" name="Imagen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261" y="4869160"/>
            <a:ext cx="288032" cy="288032"/>
          </a:xfrm>
          <a:prstGeom prst="rect">
            <a:avLst/>
          </a:prstGeom>
        </p:spPr>
      </p:pic>
      <p:pic>
        <p:nvPicPr>
          <p:cNvPr id="7" name="Imagen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079" y="5235546"/>
            <a:ext cx="385316" cy="38531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5364088" y="1124744"/>
            <a:ext cx="3315155" cy="5472608"/>
          </a:xfrm>
        </p:spPr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es-ES" sz="1800" b="1" dirty="0" smtClean="0"/>
              <a:t>Adriana </a:t>
            </a:r>
            <a:r>
              <a:rPr lang="es-ES" sz="1800" b="1" dirty="0" err="1" smtClean="0"/>
              <a:t>Marisel</a:t>
            </a:r>
            <a:r>
              <a:rPr lang="es-ES" sz="1800" b="1" dirty="0" smtClean="0"/>
              <a:t> Zambrano</a:t>
            </a:r>
            <a:r>
              <a:rPr lang="es-ES" sz="1800" dirty="0" smtClean="0"/>
              <a:t>, 28 años, </a:t>
            </a:r>
            <a:r>
              <a:rPr lang="es-ES" sz="1800" dirty="0" err="1" smtClean="0"/>
              <a:t>Palpalá</a:t>
            </a:r>
            <a:r>
              <a:rPr lang="es-ES" sz="1800" dirty="0" smtClean="0"/>
              <a:t>, Jujuy.</a:t>
            </a:r>
          </a:p>
          <a:p>
            <a:pPr algn="just">
              <a:spcBef>
                <a:spcPct val="50000"/>
              </a:spcBef>
            </a:pPr>
            <a:r>
              <a:rPr lang="es-ES" sz="1800" dirty="0" smtClean="0"/>
              <a:t>La asesinaron a golpes de puño y puntapiés en diversas partes del cuerpo. El autor José Manuel Alejandro </a:t>
            </a:r>
            <a:r>
              <a:rPr lang="es-ES" sz="1800" dirty="0" err="1" smtClean="0"/>
              <a:t>Zerda</a:t>
            </a:r>
            <a:r>
              <a:rPr lang="es-ES" sz="1800" dirty="0" smtClean="0"/>
              <a:t>, de 29 años, fue encontrado autor de </a:t>
            </a:r>
            <a:r>
              <a:rPr lang="es-ES" sz="1800" b="1" dirty="0" smtClean="0"/>
              <a:t>“</a:t>
            </a:r>
            <a:r>
              <a:rPr lang="es-ES" sz="1600" b="1" dirty="0" smtClean="0"/>
              <a:t>homicidio preterintencional</a:t>
            </a:r>
            <a:r>
              <a:rPr lang="es-ES" sz="1800" b="1" dirty="0" smtClean="0"/>
              <a:t>”</a:t>
            </a:r>
            <a:r>
              <a:rPr lang="es-ES" sz="1800" dirty="0" smtClean="0"/>
              <a:t> y sentenciado a 5 años de prisión por asesinar a su ex pareja y madre de su hija que en ese momento tenía sólo nueve meses de vida.</a:t>
            </a:r>
          </a:p>
          <a:p>
            <a:pPr algn="just">
              <a:spcBef>
                <a:spcPct val="50000"/>
              </a:spcBef>
            </a:pPr>
            <a:r>
              <a:rPr lang="es-ES" sz="1800" dirty="0" smtClean="0"/>
              <a:t>La presentación de los Informes es un </a:t>
            </a:r>
            <a:r>
              <a:rPr lang="es-ES" sz="1800" b="1" dirty="0" smtClean="0"/>
              <a:t>homenaje a ella y a todas las víctimas</a:t>
            </a:r>
            <a:r>
              <a:rPr lang="es-ES" sz="1800" dirty="0" smtClean="0"/>
              <a:t>.</a:t>
            </a:r>
          </a:p>
          <a:p>
            <a:pPr algn="just">
              <a:spcBef>
                <a:spcPct val="50000"/>
              </a:spcBef>
            </a:pPr>
            <a:r>
              <a:rPr lang="es-ES" sz="1800" dirty="0" smtClean="0">
                <a:hlinkClick r:id="rId2"/>
              </a:rPr>
              <a:t>www.porellaslibro.com</a:t>
            </a:r>
            <a:r>
              <a:rPr lang="es-ES" sz="1800" dirty="0" smtClean="0"/>
              <a:t> </a:t>
            </a:r>
          </a:p>
          <a:p>
            <a:endParaRPr lang="es-A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708052"/>
            <a:ext cx="3672408" cy="58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Observatorio de Femicidios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2276872"/>
            <a:ext cx="5338936" cy="4581128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10000"/>
              </a:lnSpc>
              <a:defRPr/>
            </a:pPr>
            <a:r>
              <a:rPr lang="es-ES" sz="3800" dirty="0" smtClean="0"/>
              <a:t>El </a:t>
            </a:r>
            <a:r>
              <a:rPr lang="es-E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Observatorio de Femicidios en Argentina </a:t>
            </a:r>
            <a:r>
              <a:rPr lang="es-ES" sz="3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“Adriana </a:t>
            </a:r>
            <a:r>
              <a:rPr lang="es-ES" sz="3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Marisel</a:t>
            </a:r>
            <a:r>
              <a:rPr lang="es-ES" sz="3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Zambrano” </a:t>
            </a:r>
            <a:r>
              <a:rPr lang="es-ES" sz="3800" dirty="0" smtClean="0"/>
              <a:t>tiene la finalidad de observar la realidad, analizarla y actuar para transformar la sociedad y erradicar toda forma de violencia hacia las mujeres. </a:t>
            </a:r>
          </a:p>
          <a:p>
            <a:pPr algn="just">
              <a:defRPr/>
            </a:pPr>
            <a:endParaRPr lang="es-ES" sz="3800" dirty="0" smtClean="0"/>
          </a:p>
          <a:p>
            <a:pPr algn="just">
              <a:defRPr/>
            </a:pPr>
            <a:r>
              <a:rPr lang="es-ES" sz="3800" dirty="0" smtClean="0"/>
              <a:t>Desde este Observatorio pretendemos hacer un aporte hacia la profundización de políticas públicas tendientes a sensibilizar, prevenir, sancionar y erradicar toda forma de violencia hacia las mujeres. </a:t>
            </a:r>
          </a:p>
          <a:p>
            <a:pPr algn="just">
              <a:defRPr/>
            </a:pPr>
            <a:endParaRPr lang="es-ES" sz="3800" dirty="0" smtClean="0"/>
          </a:p>
          <a:p>
            <a:pPr algn="just">
              <a:defRPr/>
            </a:pPr>
            <a:r>
              <a:rPr lang="es-ES" sz="3800" dirty="0" smtClean="0"/>
              <a:t>Entendemos la violencia como una cuestión política de agenda de resolución urgente, una cuestión social, cultural y de Derechos Humanos básicos. </a:t>
            </a:r>
          </a:p>
          <a:p>
            <a:endParaRPr lang="es-AR" dirty="0"/>
          </a:p>
        </p:txBody>
      </p:sp>
      <p:pic>
        <p:nvPicPr>
          <p:cNvPr id="7" name="6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5085184"/>
            <a:ext cx="3056663" cy="150766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Informe de Femicidios 2014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2276872"/>
            <a:ext cx="5338936" cy="4297664"/>
          </a:xfrm>
        </p:spPr>
        <p:txBody>
          <a:bodyPr>
            <a:normAutofit fontScale="62500" lnSpcReduction="20000"/>
          </a:bodyPr>
          <a:lstStyle/>
          <a:p>
            <a:pPr algn="just" fontAlgn="base">
              <a:spcBef>
                <a:spcPts val="1320"/>
              </a:spcBef>
            </a:pPr>
            <a:r>
              <a:rPr lang="es-ES_tradnl" dirty="0" smtClean="0"/>
              <a:t>Los datos corresponden al Informe de Investigación de Femicidios en Argentina,  que abarca el período  1º de Enero al 31 de Diciembre de 2014 y han sido recopilados de las Agencias informativas: TELAM, DYN y 120 diarios de distribución nacional y/o provincial, así como el seguimiento de cada caso en los medios.</a:t>
            </a:r>
            <a:endParaRPr lang="es-AR" dirty="0" smtClean="0"/>
          </a:p>
          <a:p>
            <a:pPr algn="just" fontAlgn="base">
              <a:spcBef>
                <a:spcPts val="1320"/>
              </a:spcBef>
            </a:pPr>
            <a:r>
              <a:rPr lang="es-ES" b="1" dirty="0" smtClean="0">
                <a:solidFill>
                  <a:schemeClr val="tx2"/>
                </a:solidFill>
              </a:rPr>
              <a:t>En dicho período han sido asesinadas 277 mujeres en la República Argentina.</a:t>
            </a:r>
            <a:endParaRPr lang="es-AR" b="1" dirty="0" smtClean="0">
              <a:solidFill>
                <a:schemeClr val="tx2"/>
              </a:solidFill>
            </a:endParaRPr>
          </a:p>
          <a:p>
            <a:pPr algn="just" fontAlgn="base">
              <a:spcBef>
                <a:spcPts val="1320"/>
              </a:spcBef>
            </a:pPr>
            <a:r>
              <a:rPr lang="es-ES" dirty="0" smtClean="0"/>
              <a:t>En  casos adicionales, se han cometido </a:t>
            </a:r>
            <a:r>
              <a:rPr lang="es-ES" b="1" dirty="0" smtClean="0"/>
              <a:t>29 Femicidios “vinculados”, </a:t>
            </a:r>
            <a:r>
              <a:rPr lang="es-ES" dirty="0" smtClean="0"/>
              <a:t>siendo las víctimas hombres y niños. </a:t>
            </a:r>
          </a:p>
          <a:p>
            <a:pPr algn="just" fontAlgn="base">
              <a:spcBef>
                <a:spcPts val="1320"/>
              </a:spcBef>
            </a:pPr>
            <a:r>
              <a:rPr lang="es-ES" b="1" dirty="0" smtClean="0"/>
              <a:t>330 Hijas e hijos </a:t>
            </a:r>
            <a:r>
              <a:rPr lang="es-ES" dirty="0" smtClean="0"/>
              <a:t>de mujeres asesinadas por violencia de género. Víctimas colaterales del Femicidio. </a:t>
            </a:r>
            <a:endParaRPr lang="es-AR" dirty="0" smtClean="0"/>
          </a:p>
          <a:p>
            <a:endParaRPr lang="es-AR" dirty="0"/>
          </a:p>
        </p:txBody>
      </p:sp>
      <p:pic>
        <p:nvPicPr>
          <p:cNvPr id="7" name="6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5085184"/>
            <a:ext cx="3056663" cy="150766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844824"/>
            <a:ext cx="7772400" cy="149845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A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Datos destacados Informe 2014</a:t>
            </a:r>
            <a:endParaRPr lang="es-AR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AR" dirty="0" smtClean="0"/>
              <a:t>1º de Enero al 31 de Diciembre  </a:t>
            </a:r>
            <a:endParaRPr lang="es-AR" dirty="0"/>
          </a:p>
        </p:txBody>
      </p:sp>
      <p:pic>
        <p:nvPicPr>
          <p:cNvPr id="4" name="3 Imagen" descr="logo-finalcasadelencuent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5191734"/>
            <a:ext cx="2840639" cy="140111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Vínculo con el </a:t>
            </a:r>
            <a:r>
              <a:rPr lang="es-AR" dirty="0"/>
              <a:t>f</a:t>
            </a:r>
            <a:r>
              <a:rPr lang="es-AR" dirty="0" smtClean="0"/>
              <a:t>emicida</a:t>
            </a:r>
            <a:endParaRPr lang="es-AR" dirty="0"/>
          </a:p>
        </p:txBody>
      </p:sp>
      <p:pic>
        <p:nvPicPr>
          <p:cNvPr id="11" name="10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5156218"/>
            <a:ext cx="2912647" cy="1436628"/>
          </a:xfrm>
          <a:prstGeom prst="rect">
            <a:avLst/>
          </a:prstGeom>
        </p:spPr>
      </p:pic>
      <p:graphicFrame>
        <p:nvGraphicFramePr>
          <p:cNvPr id="15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464501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6588224" y="2492896"/>
            <a:ext cx="2304256" cy="147732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En el 80% de los casos, las víctimas tenían un vínculo conocido con el </a:t>
            </a:r>
            <a:r>
              <a:rPr lang="es-AR" dirty="0" err="1" smtClean="0"/>
              <a:t>femicida</a:t>
            </a: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Edad de las Víctimas </a:t>
            </a:r>
            <a:endParaRPr lang="es-AR" dirty="0"/>
          </a:p>
        </p:txBody>
      </p:sp>
      <p:pic>
        <p:nvPicPr>
          <p:cNvPr id="4" name="3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262768"/>
            <a:ext cx="2696623" cy="1330077"/>
          </a:xfrm>
          <a:prstGeom prst="rect">
            <a:avLst/>
          </a:prstGeom>
        </p:spPr>
      </p:pic>
      <p:graphicFrame>
        <p:nvGraphicFramePr>
          <p:cNvPr id="5" name="1 Gráfico"/>
          <p:cNvGraphicFramePr>
            <a:graphicFrameLocks noGrp="1"/>
          </p:cNvGraphicFramePr>
          <p:nvPr>
            <p:ph idx="1"/>
          </p:nvPr>
        </p:nvGraphicFramePr>
        <p:xfrm>
          <a:off x="251520" y="2276872"/>
          <a:ext cx="705678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596336" y="2348880"/>
            <a:ext cx="1368152" cy="175432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dirty="0" smtClean="0"/>
              <a:t>63% de las víctimas  tenia entre 19 y 50 años  de edad </a:t>
            </a:r>
            <a:endParaRPr lang="es-A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Edad del </a:t>
            </a:r>
            <a:r>
              <a:rPr lang="es-AR" dirty="0"/>
              <a:t>f</a:t>
            </a:r>
            <a:r>
              <a:rPr lang="es-AR" dirty="0" smtClean="0"/>
              <a:t>emicida </a:t>
            </a:r>
            <a:endParaRPr lang="es-AR" dirty="0"/>
          </a:p>
        </p:txBody>
      </p:sp>
      <p:pic>
        <p:nvPicPr>
          <p:cNvPr id="5" name="4 Imagen" descr="logo-finalcasadelencue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5191734"/>
            <a:ext cx="2840639" cy="1401111"/>
          </a:xfrm>
          <a:prstGeom prst="rect">
            <a:avLst/>
          </a:prstGeom>
        </p:spPr>
      </p:pic>
      <p:graphicFrame>
        <p:nvGraphicFramePr>
          <p:cNvPr id="6" name="1 Gráfico"/>
          <p:cNvGraphicFramePr>
            <a:graphicFrameLocks noGrp="1"/>
          </p:cNvGraphicFramePr>
          <p:nvPr>
            <p:ph idx="1"/>
          </p:nvPr>
        </p:nvGraphicFramePr>
        <p:xfrm>
          <a:off x="457200" y="2276872"/>
          <a:ext cx="6923112" cy="4296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Personalizado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F1D7E0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B13F9A"/>
      </a:hlink>
      <a:folHlink>
        <a:srgbClr val="D490C5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329</TotalTime>
  <Words>855</Words>
  <Application>Microsoft Office PowerPoint</Application>
  <PresentationFormat>Presentación en pantalla (4:3)</PresentationFormat>
  <Paragraphs>161</Paragraphs>
  <Slides>26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Calibri</vt:lpstr>
      <vt:lpstr>Georgia</vt:lpstr>
      <vt:lpstr>Trebuchet MS</vt:lpstr>
      <vt:lpstr>Wingdings 2</vt:lpstr>
      <vt:lpstr>Urbano</vt:lpstr>
      <vt:lpstr>Observatorio de Femicidios en Argentina  “Adriana Marisel Zambrano”</vt:lpstr>
      <vt:lpstr>Informe de Investigación Femicidios en Argentina </vt:lpstr>
      <vt:lpstr>Presentación de PowerPoint</vt:lpstr>
      <vt:lpstr>Observatorio de Femicidios</vt:lpstr>
      <vt:lpstr>Informe de Femicidios 2014</vt:lpstr>
      <vt:lpstr>Datos destacados Informe 2014</vt:lpstr>
      <vt:lpstr>Vínculo con el femicida</vt:lpstr>
      <vt:lpstr>Edad de las Víctimas </vt:lpstr>
      <vt:lpstr>Edad del femicida </vt:lpstr>
      <vt:lpstr>Presentación de PowerPoint</vt:lpstr>
      <vt:lpstr>Femicidios en Provincia de  Buenos Aires por Partido Total: 91 casos </vt:lpstr>
      <vt:lpstr>Femicidios en Ciudad de Buenos Aires por Barrio Total: 10 casos </vt:lpstr>
      <vt:lpstr>Lugar del Hecho </vt:lpstr>
      <vt:lpstr>Modalidad  </vt:lpstr>
      <vt:lpstr>Datos adicionales</vt:lpstr>
      <vt:lpstr>Víctimas colaterales Menores de edad que perdieron a su madre</vt:lpstr>
      <vt:lpstr>Víctimas colaterales Hijas/os Adultxs que perdieron a su madre</vt:lpstr>
      <vt:lpstr>Víctimas colaterales Hijas/os Sin registro de edad</vt:lpstr>
      <vt:lpstr>Víctimas colaterales </vt:lpstr>
      <vt:lpstr>Femicidios en Argentina 2008-2014</vt:lpstr>
      <vt:lpstr>Femicidios en Argentina 2008-2014</vt:lpstr>
      <vt:lpstr>Solicitamos</vt:lpstr>
      <vt:lpstr>Observatorio de Femicidios en Argentina Adriana Marisel Zambrano</vt:lpstr>
      <vt:lpstr>Equipo de Investigación </vt:lpstr>
      <vt:lpstr>Agradecimientos </vt:lpstr>
      <vt:lpstr>Muchas gracias por su atención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Observatorio de Femicidios en Argentina  “Adriana Marisel Zambrano”</dc:title>
  <dc:creator>Carla</dc:creator>
  <cp:lastModifiedBy>Fabiana Tuñez</cp:lastModifiedBy>
  <cp:revision>60</cp:revision>
  <dcterms:created xsi:type="dcterms:W3CDTF">2015-02-28T22:29:22Z</dcterms:created>
  <dcterms:modified xsi:type="dcterms:W3CDTF">2015-09-24T03:20:17Z</dcterms:modified>
</cp:coreProperties>
</file>